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3.xml" ContentType="application/vnd.ms-office.chartcolor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style3.xml" ContentType="application/vnd.ms-office.chartstyle+xml"/>
  <Override PartName="/ppt/charts/colors6.xml" ContentType="application/vnd.ms-office.chartcolorstyle+xml"/>
  <Override PartName="/ppt/charts/colors4.xml" ContentType="application/vnd.ms-office.chartcolorstyle+xml"/>
  <Override PartName="/ppt/charts/style4.xml" ContentType="application/vnd.ms-office.chartstyle+xml"/>
  <Override PartName="/ppt/charts/chart5.xml" ContentType="application/vnd.openxmlformats-officedocument.drawingml.chart+xml"/>
  <Override PartName="/ppt/charts/style5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oc-store\nsoc-store\data\SS-SGDS-SafetyStandardsSecurityGuidanceDevelopment\SS-SGDS-Public\Safety%20Standards\Commission\Strategic%20Planning%20Working%20Group\Medium%20term%20plan%20for%20the%20safety%20standards\Safety%20Standards%20under%20Development%20-%20Gantt%20chart-%20v1.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oc-store\nsoc-store\data\SS-SGDS-SafetyStandardsSecurityGuidanceDevelopment\SS-SGDS-Public\Safety%20Standards\Commission\Strategic%20Planning%20Working%20Group\Medium%20term%20plan%20for%20the%20safety%20standards\Safety%20Standards%20under%20Development%20-%20Gantt%20chart-%20v1.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oc-store\nsoc-store\data\SS-SGDS-SafetyStandardsSecurityGuidanceDevelopment\SS-SGDS-Public\Safety%20Standards\Commission\Strategic%20Planning%20Working%20Group\Medium%20term%20plan%20for%20the%20safety%20standards\Safety%20Standards%20under%20Development%20-%20Gantt%20chart-%20v1.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oc-store\nsoc-store\data\SS-SGDS-SafetyStandardsSecurityGuidanceDevelopment\SS-SGDS-Public\Safety%20Standards\Commission\Strategic%20Planning%20Working%20Group\Medium%20term%20plan%20for%20the%20safety%20standards\Safety%20Standards%20under%20Development%20-%20Gantt%20chart-%20v1.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oc-store\nsoc-store\data\SS-SGDS-SafetyStandardsSecurityGuidanceDevelopment\SS-SGDS-Public\Safety%20Standards\Commission\Strategic%20Planning%20Working%20Group\Medium%20term%20plan%20for%20the%20safety%20standards\Safety%20Standards%20under%20Development%20-%20Gantt%20chart-%20v1.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soc-store\nsoc-store\data\SS-SGDS-SafetyStandardsSecurityGuidanceDevelopment\SS-SGDS-Public\Safety%20Standards\Commission\Strategic%20Planning%20Working%20Group\Medium%20term%20plan%20for%20the%20safety%20standards\Safety%20Standards%20under%20Development%20-%20Gantt%20chart-%20v1.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EPReSC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Lead</c:v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Graph!$D$3:$AA$3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1-4FD8-8AB6-239FC9AE4200}"/>
            </c:ext>
          </c:extLst>
        </c:ser>
        <c:ser>
          <c:idx val="1"/>
          <c:order val="1"/>
          <c:tx>
            <c:v>Non lead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Graph!$D$10:$AA$10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5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6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C1-4FD8-8AB6-239FC9AE4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74352"/>
        <c:axId val="489473368"/>
      </c:barChart>
      <c:catAx>
        <c:axId val="4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3368"/>
        <c:crosses val="autoZero"/>
        <c:auto val="1"/>
        <c:lblAlgn val="ctr"/>
        <c:lblOffset val="100"/>
        <c:noMultiLvlLbl val="0"/>
      </c:catAx>
      <c:valAx>
        <c:axId val="48947336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NUSSC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Lead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Graph!$D$4:$AA$4</c:f>
              <c:numCache>
                <c:formatCode>General</c:formatCode>
                <c:ptCount val="2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8</c:v>
                </c:pt>
                <c:pt idx="6">
                  <c:v>1</c:v>
                </c:pt>
                <c:pt idx="7">
                  <c:v>4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6-42D8-839A-EC8E37524A24}"/>
            </c:ext>
          </c:extLst>
        </c:ser>
        <c:ser>
          <c:idx val="1"/>
          <c:order val="1"/>
          <c:tx>
            <c:v>Non lead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Graph!$D$11:$AA$11</c:f>
              <c:numCache>
                <c:formatCode>General</c:formatCode>
                <c:ptCount val="2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86-42D8-839A-EC8E37524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74352"/>
        <c:axId val="489473368"/>
      </c:barChart>
      <c:catAx>
        <c:axId val="4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3368"/>
        <c:crosses val="autoZero"/>
        <c:auto val="1"/>
        <c:lblAlgn val="ctr"/>
        <c:lblOffset val="100"/>
        <c:noMultiLvlLbl val="0"/>
      </c:catAx>
      <c:valAx>
        <c:axId val="48947336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RASSC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Lead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Graph!$D$5:$AA$5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A9-44DF-AD24-2DF6B48EC645}"/>
            </c:ext>
          </c:extLst>
        </c:ser>
        <c:ser>
          <c:idx val="1"/>
          <c:order val="1"/>
          <c:tx>
            <c:v>Non lead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Graph!$D$12:$AA$12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11</c:v>
                </c:pt>
                <c:pt idx="4">
                  <c:v>0</c:v>
                </c:pt>
                <c:pt idx="5">
                  <c:v>5</c:v>
                </c:pt>
                <c:pt idx="6">
                  <c:v>2</c:v>
                </c:pt>
                <c:pt idx="7">
                  <c:v>7</c:v>
                </c:pt>
                <c:pt idx="8">
                  <c:v>0</c:v>
                </c:pt>
                <c:pt idx="9">
                  <c:v>5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A9-44DF-AD24-2DF6B48EC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74352"/>
        <c:axId val="489473368"/>
      </c:barChart>
      <c:catAx>
        <c:axId val="4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3368"/>
        <c:crosses val="autoZero"/>
        <c:auto val="1"/>
        <c:lblAlgn val="ctr"/>
        <c:lblOffset val="100"/>
        <c:noMultiLvlLbl val="0"/>
      </c:catAx>
      <c:valAx>
        <c:axId val="48947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TRANSSC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Lead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Graph!$D$6:$AA$6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1-4A04-9BFA-FE64641C11B0}"/>
            </c:ext>
          </c:extLst>
        </c:ser>
        <c:ser>
          <c:idx val="1"/>
          <c:order val="1"/>
          <c:tx>
            <c:v>Non lead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Graph!$D$13:$AA$13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1-4A04-9BFA-FE64641C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74352"/>
        <c:axId val="489473368"/>
      </c:barChart>
      <c:catAx>
        <c:axId val="4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3368"/>
        <c:crosses val="autoZero"/>
        <c:auto val="1"/>
        <c:lblAlgn val="ctr"/>
        <c:lblOffset val="100"/>
        <c:noMultiLvlLbl val="0"/>
      </c:catAx>
      <c:valAx>
        <c:axId val="48947336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435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WASSC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Lead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Graph!$D$7:$AA$7</c:f>
              <c:numCache>
                <c:formatCode>General</c:formatCode>
                <c:ptCount val="2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C8-4206-83F1-D45394E2B267}"/>
            </c:ext>
          </c:extLst>
        </c:ser>
        <c:ser>
          <c:idx val="1"/>
          <c:order val="1"/>
          <c:tx>
            <c:v>Non lead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Graph!$D$14:$AA$14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8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C8-4206-83F1-D45394E2B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74352"/>
        <c:axId val="489473368"/>
      </c:barChart>
      <c:catAx>
        <c:axId val="4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3368"/>
        <c:crosses val="autoZero"/>
        <c:auto val="1"/>
        <c:lblAlgn val="ctr"/>
        <c:lblOffset val="100"/>
        <c:noMultiLvlLbl val="0"/>
      </c:catAx>
      <c:valAx>
        <c:axId val="48947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Graph!$D$1:$AA$2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2023</c:v>
                  </c:pt>
                  <c:pt idx="4">
                    <c:v>2024</c:v>
                  </c:pt>
                  <c:pt idx="8">
                    <c:v>2025</c:v>
                  </c:pt>
                  <c:pt idx="12">
                    <c:v>2026</c:v>
                  </c:pt>
                  <c:pt idx="16">
                    <c:v>2027</c:v>
                  </c:pt>
                  <c:pt idx="20">
                    <c:v>2028</c:v>
                  </c:pt>
                </c:lvl>
              </c:multiLvlStrCache>
            </c:multiLvlStrRef>
          </c:cat>
          <c:val>
            <c:numRef>
              <c:f>Graph!$D$8:$AA$8</c:f>
              <c:numCache>
                <c:formatCode>General</c:formatCode>
                <c:ptCount val="24"/>
                <c:pt idx="0">
                  <c:v>0</c:v>
                </c:pt>
                <c:pt idx="1">
                  <c:v>9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9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4-4B5A-945C-B4C024FA0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74352"/>
        <c:axId val="489473368"/>
      </c:barChart>
      <c:catAx>
        <c:axId val="4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3368"/>
        <c:crosses val="autoZero"/>
        <c:auto val="1"/>
        <c:lblAlgn val="ctr"/>
        <c:lblOffset val="100"/>
        <c:noMultiLvlLbl val="0"/>
      </c:catAx>
      <c:valAx>
        <c:axId val="48947336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47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B3DA8-4061-FCF2-F9F4-E161164AC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DA4F1-0EAE-9325-BC79-C737EE3F7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BF225-18EB-5DF9-1B4E-8154E8E5D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9BED9-2E7D-4F8A-19B2-973E5D92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9002A-287A-7334-DEC4-86B69B40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43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B9B7F-2FA5-178A-EF50-47F5A2BDF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A7F0D-2E21-5749-D371-C776CBD8D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B7AEE-F6BE-B0D9-AA45-1FCD04B97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42F68-E03A-65E5-55C2-F6FF533D2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B1094-BD8C-EE9C-FABD-3EBB31F0F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448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9BCB8-0ACE-43DD-C78B-C723971A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DE171-B25C-2DD2-4511-CD6CA0AE0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20177-2170-A5F0-D2AF-DE4DE2FEF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DD773-D087-7873-988A-0B57E7F7B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6971F-40B0-9F78-5F20-084F0903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376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327DC-BD7A-1971-4E8B-FFE460706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03F20-9E3E-61B7-D19E-DE873BCC5D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AC8622-9D37-9436-F1DA-B9CFB8440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7827-D5FA-84EB-9F0A-E46E6668C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B6085-27D1-7821-3F25-E0AC35A8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38894-2249-40E1-5173-7750F8135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2582-8492-068D-4C92-53FE8D4F0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35917-07EC-3A70-E55F-6E78060B4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80086-6941-603A-8716-07FBBA6CD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83312A-BE75-2998-73DB-948D545BD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35E059-416A-83BD-1F60-34B2D8CE8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18AA1D-F4F3-9388-6BC3-3DBF187C1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2F848B-730D-F453-3222-78FF1EFE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F94D73-0265-F9E2-A7EC-4D0E1DE3D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1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EBF6-CE99-A260-A549-18E1CE08C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2DCB68-E188-8218-F754-A8C98E6EA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F904FE-DFB1-5C32-33CC-7592814A6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4BB825-895F-5642-EA89-10D8F62DB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4B257-DCE6-32F3-E6AA-31722F07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BF820D-F697-5929-C8CC-A852EBD4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7071E-6E12-06F1-A86A-152FA2226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88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C1625-A96B-C9AD-FC3C-152829647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0FAE2-4696-1A83-4137-FF058D39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715E0-35E5-B84F-98D3-B4060D00C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9E0A9-A2F6-8A85-08CB-812668AA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BA12D-4789-8038-A731-C99CE764D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028CC-9674-1A8B-D029-116C776F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65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4630-6424-C0D8-9E56-47A24E95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DA518-376E-1B45-BBBD-684167BCBF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B8440-CA3D-8EF2-6AE9-285CEA294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07FD4-B453-AB12-41C6-4B889AA4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CF8143-F65F-060A-9597-01EB2FB43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0C896-1112-4BAD-5026-D3422333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60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DFBB-4149-31E7-7764-83E6FF3A9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6E2F7-4BF5-1562-F6A8-D8243DA71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512A9-D26F-1A87-7461-163642D6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FC845-F13F-7E1B-6207-29B515191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89BF7-5F8E-FCA6-3F77-2985777CC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09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63A135-70AB-6D88-FBDF-DD744130A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84E746-6A01-0EC8-7F3A-D09A76ED2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04DD6-D715-4982-DF46-1BC34981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F7C5D-AE67-5CB4-5835-518774190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D9046-5DF2-BB05-BE72-693D69683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59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824D29-5C03-D45E-3A0F-FEE071418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99594-FC1A-B5F7-AD7E-FEEA60CCA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1F572-DAA4-D859-5DBE-9B44B5E0B2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F6DBD-98DA-4390-B784-DB6F519EF820}" type="datetimeFigureOut">
              <a:rPr lang="en-GB" smtClean="0"/>
              <a:t>2023-03-23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EFE06-C1AB-F4BB-FD37-7EA1D56DB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A2499-084D-8AF6-5AA6-413A333C5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3C326-5889-4C15-8BBD-3DDD8EAF9C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24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1EE90-D791-4493-95F3-8DA407581C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Gantt Chart for on-</a:t>
            </a:r>
            <a:r>
              <a:rPr lang="fr-FR" dirty="0" err="1"/>
              <a:t>going</a:t>
            </a:r>
            <a:r>
              <a:rPr lang="fr-FR" dirty="0"/>
              <a:t> </a:t>
            </a:r>
            <a:r>
              <a:rPr lang="fr-FR" dirty="0" err="1"/>
              <a:t>safety</a:t>
            </a:r>
            <a:r>
              <a:rPr lang="fr-FR" dirty="0"/>
              <a:t> standards </a:t>
            </a:r>
            <a:r>
              <a:rPr lang="fr-FR" dirty="0" err="1"/>
              <a:t>development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4CDE0-9D5F-4714-C406-77758B50CF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(drafts for </a:t>
            </a:r>
            <a:r>
              <a:rPr lang="fr-FR" dirty="0" err="1"/>
              <a:t>which</a:t>
            </a:r>
            <a:r>
              <a:rPr lang="fr-FR" dirty="0"/>
              <a:t> a DPP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already</a:t>
            </a:r>
            <a:r>
              <a:rPr lang="fr-FR" dirty="0"/>
              <a:t> </a:t>
            </a:r>
            <a:r>
              <a:rPr lang="fr-FR" dirty="0" err="1"/>
              <a:t>approved</a:t>
            </a:r>
            <a:r>
              <a:rPr lang="fr-FR" dirty="0"/>
              <a:t> by the Coordination Committee)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96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236841"/>
              </p:ext>
            </p:extLst>
          </p:nvPr>
        </p:nvGraphicFramePr>
        <p:xfrm>
          <a:off x="0" y="685800"/>
          <a:ext cx="41719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8238614"/>
              </p:ext>
            </p:extLst>
          </p:nvPr>
        </p:nvGraphicFramePr>
        <p:xfrm>
          <a:off x="4038600" y="685800"/>
          <a:ext cx="41719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1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02353"/>
              </p:ext>
            </p:extLst>
          </p:nvPr>
        </p:nvGraphicFramePr>
        <p:xfrm>
          <a:off x="8134350" y="685800"/>
          <a:ext cx="405764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100-00001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3291405"/>
              </p:ext>
            </p:extLst>
          </p:nvPr>
        </p:nvGraphicFramePr>
        <p:xfrm>
          <a:off x="0" y="3429000"/>
          <a:ext cx="41719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1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6429681"/>
              </p:ext>
            </p:extLst>
          </p:nvPr>
        </p:nvGraphicFramePr>
        <p:xfrm>
          <a:off x="4057651" y="3429000"/>
          <a:ext cx="41719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100-00001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416386"/>
              </p:ext>
            </p:extLst>
          </p:nvPr>
        </p:nvGraphicFramePr>
        <p:xfrm>
          <a:off x="8229600" y="3429000"/>
          <a:ext cx="4057651" cy="253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5D58CB0-C586-DCCF-2B35-2C53AAFE1FE4}"/>
              </a:ext>
            </a:extLst>
          </p:cNvPr>
          <p:cNvSpPr txBox="1"/>
          <p:nvPr/>
        </p:nvSpPr>
        <p:spPr>
          <a:xfrm>
            <a:off x="3457074" y="200526"/>
            <a:ext cx="515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Estimated</a:t>
            </a:r>
            <a:r>
              <a:rPr lang="fr-FR" dirty="0"/>
              <a:t> </a:t>
            </a:r>
            <a:r>
              <a:rPr lang="fr-FR" dirty="0" err="1"/>
              <a:t>workload</a:t>
            </a:r>
            <a:r>
              <a:rPr lang="fr-FR" dirty="0"/>
              <a:t> of </a:t>
            </a:r>
            <a:r>
              <a:rPr lang="fr-FR" dirty="0" err="1"/>
              <a:t>each</a:t>
            </a:r>
            <a:r>
              <a:rPr lang="fr-FR" dirty="0"/>
              <a:t> Committee and the CSS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6796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itteesDescription xmlns="3dd141ad-a978-4979-a9ad-39a2a85c2f3c">For information: Gantt Chart for the safety standards currently under development </CommitteesDescripti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SS Specific Documents" ma:contentTypeID="0x0101006857BC90B35B154E95B6F011823EDCD100070F0C6A5B25A343A286D261BAF81636" ma:contentTypeVersion="4" ma:contentTypeDescription="Content type for Policy Documents" ma:contentTypeScope="" ma:versionID="82ac190fd6ec5a31eb862ee6f0c9dfff">
  <xsd:schema xmlns:xsd="http://www.w3.org/2001/XMLSchema" xmlns:xs="http://www.w3.org/2001/XMLSchema" xmlns:p="http://schemas.microsoft.com/office/2006/metadata/properties" xmlns:ns2="3dd141ad-a978-4979-a9ad-39a2a85c2f3c" targetNamespace="http://schemas.microsoft.com/office/2006/metadata/properties" ma:root="true" ma:fieldsID="03c0ea49a6435e344855ec452126c084" ns2:_="">
    <xsd:import namespace="3dd141ad-a978-4979-a9ad-39a2a85c2f3c"/>
    <xsd:element name="properties">
      <xsd:complexType>
        <xsd:sequence>
          <xsd:element name="documentManagement">
            <xsd:complexType>
              <xsd:all>
                <xsd:element ref="ns2:Committees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141ad-a978-4979-a9ad-39a2a85c2f3c" elementFormDefault="qualified">
    <xsd:import namespace="http://schemas.microsoft.com/office/2006/documentManagement/types"/>
    <xsd:import namespace="http://schemas.microsoft.com/office/infopath/2007/PartnerControls"/>
    <xsd:element name="CommitteesDescription" ma:index="8" nillable="true" ma:displayName="Description" ma:internalName="CommitteesDescription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5E4438-D004-4205-824B-C57C694E86F1}"/>
</file>

<file path=customXml/itemProps2.xml><?xml version="1.0" encoding="utf-8"?>
<ds:datastoreItem xmlns:ds="http://schemas.openxmlformats.org/officeDocument/2006/customXml" ds:itemID="{3141253D-722E-4F73-B34C-3733A3198608}"/>
</file>

<file path=customXml/itemProps3.xml><?xml version="1.0" encoding="utf-8"?>
<ds:datastoreItem xmlns:ds="http://schemas.openxmlformats.org/officeDocument/2006/customXml" ds:itemID="{3CD9F53A-60BC-491F-8065-9D6137E6B60A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Gantt Chart for on-going safety standards development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Chart for the safety standards currently under development </dc:title>
  <dc:creator>DELATTRE, Dominique Jules</dc:creator>
  <cp:lastModifiedBy>DELATTRE, Dominique Jules</cp:lastModifiedBy>
  <cp:revision>1</cp:revision>
  <dcterms:created xsi:type="dcterms:W3CDTF">2023-03-23T11:18:22Z</dcterms:created>
  <dcterms:modified xsi:type="dcterms:W3CDTF">2023-03-23T11:23:58Z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0x0101006857BC90B35B154E95B6F011823EDCD100070F0C6A5B25A343A286D261BAF81636</vt:lpwstr>
  </property>
  <property fmtid="{D5CDD505-2E9C-101B-9397-08002B2CF9AE}" pid="3" name="AuthoringCountryTerm">
    <vt:lpwstr/>
  </property>
  <property fmtid="{D5CDD505-2E9C-101B-9397-08002B2CF9AE}" pid="5" name="Item number">
    <vt:lpwstr>Agenda Item 6</vt:lpwstr>
  </property>
</Properties>
</file>